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4" r:id="rId3"/>
    <p:sldId id="297" r:id="rId4"/>
    <p:sldId id="298" r:id="rId5"/>
    <p:sldId id="299" r:id="rId6"/>
    <p:sldId id="309" r:id="rId7"/>
    <p:sldId id="313" r:id="rId8"/>
    <p:sldId id="316" r:id="rId9"/>
    <p:sldId id="315" r:id="rId10"/>
    <p:sldId id="300" r:id="rId11"/>
    <p:sldId id="306" r:id="rId12"/>
    <p:sldId id="317" r:id="rId13"/>
    <p:sldId id="303" r:id="rId14"/>
    <p:sldId id="304" r:id="rId15"/>
    <p:sldId id="31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5B9BD5"/>
    <a:srgbClr val="2E74B5"/>
    <a:srgbClr val="D51657"/>
    <a:srgbClr val="FCE0E9"/>
    <a:srgbClr val="F6A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1" autoAdjust="0"/>
    <p:restoredTop sz="96374" autoAdjust="0"/>
  </p:normalViewPr>
  <p:slideViewPr>
    <p:cSldViewPr snapToGrid="0">
      <p:cViewPr varScale="1">
        <p:scale>
          <a:sx n="72" d="100"/>
          <a:sy n="72" d="100"/>
        </p:scale>
        <p:origin x="9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4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8AE79-7DD7-4659-BC88-9C289C2D0488}" type="datetimeFigureOut">
              <a:rPr lang="fr-FR" smtClean="0"/>
              <a:t>20/06/2016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8858F-67DE-4BDF-8EAF-A29E8F30A4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76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F81E3-3CCA-46AD-8ED5-4763C120485B}" type="datetimeFigureOut">
              <a:rPr lang="fr-FR" smtClean="0"/>
              <a:t>20/06/2016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98324-F6FD-41A5-A4CD-0C88C3D91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7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009900" y="3573954"/>
            <a:ext cx="8741229" cy="1159879"/>
          </a:xfrm>
          <a:noFill/>
        </p:spPr>
        <p:txBody>
          <a:bodyPr anchor="b">
            <a:normAutofit/>
          </a:bodyPr>
          <a:lstStyle>
            <a:lvl1pPr algn="ctr">
              <a:defRPr sz="6000" b="1">
                <a:solidFill>
                  <a:srgbClr val="5B9BD5"/>
                </a:solidFill>
                <a:latin typeface="+mn-lt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05300" y="5600700"/>
            <a:ext cx="7445829" cy="819150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rgbClr val="5B9BD5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fr-FR" dirty="0" smtClean="0"/>
              <a:t>Direction du Système d’Information</a:t>
            </a:r>
          </a:p>
          <a:p>
            <a:r>
              <a:rPr lang="fr-FR" dirty="0" smtClean="0"/>
              <a:t>Date - Auteur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2" y="156530"/>
            <a:ext cx="2556701" cy="140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7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2" y="165441"/>
            <a:ext cx="11678035" cy="654567"/>
          </a:xfrm>
          <a:solidFill>
            <a:srgbClr val="5B9BD5"/>
          </a:solidFill>
          <a:ln w="50800">
            <a:noFill/>
          </a:ln>
          <a:effectLst/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0" y="974359"/>
            <a:ext cx="11697087" cy="5525911"/>
          </a:xfr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452438" indent="-452438">
              <a:spcBef>
                <a:spcPts val="1000"/>
              </a:spcBef>
              <a:spcAft>
                <a:spcPts val="500"/>
              </a:spcAft>
              <a:defRPr sz="2400">
                <a:solidFill>
                  <a:srgbClr val="1F4E79"/>
                </a:solidFill>
              </a:defRPr>
            </a:lvl1pPr>
            <a:lvl2pPr marL="808038" indent="-355600">
              <a:spcAft>
                <a:spcPts val="500"/>
              </a:spcAft>
              <a:buClr>
                <a:srgbClr val="1F4E79"/>
              </a:buClr>
              <a:defRPr sz="2000"/>
            </a:lvl2pPr>
            <a:lvl3pPr marL="1158875" indent="-350838">
              <a:spcBef>
                <a:spcPts val="300"/>
              </a:spcBef>
              <a:spcAft>
                <a:spcPts val="300"/>
              </a:spcAft>
              <a:buClr>
                <a:srgbClr val="1F4E79"/>
              </a:buClr>
              <a:defRPr sz="1800"/>
            </a:lvl3pPr>
            <a:lvl4pPr marL="1433513" indent="-268288">
              <a:buClr>
                <a:srgbClr val="1F4E79"/>
              </a:buClr>
              <a:defRPr sz="1600"/>
            </a:lvl4pPr>
            <a:lvl5pPr marL="1703388" indent="-269875">
              <a:buClr>
                <a:srgbClr val="1F4E79"/>
              </a:buClr>
              <a:defRPr sz="16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à coins arrondis 3"/>
          <p:cNvSpPr/>
          <p:nvPr userDrawn="1"/>
        </p:nvSpPr>
        <p:spPr>
          <a:xfrm>
            <a:off x="1313752" y="6660681"/>
            <a:ext cx="9754298" cy="11405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000" dirty="0" smtClean="0">
                <a:solidFill>
                  <a:srgbClr val="5B9BD5"/>
                </a:solidFill>
              </a:rPr>
              <a:t>Présentation projet « </a:t>
            </a:r>
            <a:r>
              <a:rPr lang="fr-FR" sz="1000" b="1" dirty="0" smtClean="0">
                <a:solidFill>
                  <a:srgbClr val="5B9BD5"/>
                </a:solidFill>
              </a:rPr>
              <a:t>Cloud</a:t>
            </a:r>
            <a:r>
              <a:rPr lang="fr-FR" sz="1000" b="1" baseline="0" dirty="0" smtClean="0">
                <a:solidFill>
                  <a:srgbClr val="5B9BD5"/>
                </a:solidFill>
              </a:rPr>
              <a:t> privé</a:t>
            </a:r>
            <a:r>
              <a:rPr lang="fr-FR" sz="1000" baseline="0" dirty="0" smtClean="0">
                <a:solidFill>
                  <a:srgbClr val="5B9BD5"/>
                </a:solidFill>
              </a:rPr>
              <a:t> » </a:t>
            </a:r>
            <a:r>
              <a:rPr lang="fr-FR" sz="1000" baseline="0" dirty="0" smtClean="0">
                <a:solidFill>
                  <a:srgbClr val="5B9BD5"/>
                </a:solidFill>
              </a:rPr>
              <a:t>UFTMIP</a:t>
            </a:r>
            <a:endParaRPr lang="fr-FR" sz="1000" dirty="0">
              <a:solidFill>
                <a:srgbClr val="5B9BD5"/>
              </a:solidFill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172824" y="6551743"/>
            <a:ext cx="714763" cy="222996"/>
          </a:xfrm>
          <a:prstGeom prst="round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D51657"/>
                </a:solidFill>
              </a:rPr>
              <a:t> </a:t>
            </a:r>
            <a:fld id="{9DF3BE6F-51CC-4F6A-B4E5-F2EEA9098BD1}" type="slidenum">
              <a:rPr lang="fr-FR" sz="1400" b="1" smtClean="0">
                <a:solidFill>
                  <a:srgbClr val="5B9BD5"/>
                </a:solidFill>
              </a:rPr>
              <a:t>‹N°›</a:t>
            </a:fld>
            <a:endParaRPr lang="fr-FR" sz="1400" b="1" dirty="0">
              <a:solidFill>
                <a:srgbClr val="5B9BD5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236" y="141057"/>
            <a:ext cx="2215645" cy="75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03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9552" y="165441"/>
            <a:ext cx="11678036" cy="654567"/>
          </a:xfrm>
          <a:solidFill>
            <a:srgbClr val="5B9BD5"/>
          </a:solidFill>
          <a:ln w="50800">
            <a:noFill/>
          </a:ln>
          <a:effectLst/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4" name="Rectangle à coins arrondis 3"/>
          <p:cNvSpPr/>
          <p:nvPr userDrawn="1"/>
        </p:nvSpPr>
        <p:spPr>
          <a:xfrm>
            <a:off x="1494726" y="6551743"/>
            <a:ext cx="9580809" cy="2229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000" dirty="0" smtClean="0">
                <a:solidFill>
                  <a:srgbClr val="D51657"/>
                </a:solidFill>
              </a:rPr>
              <a:t>Titre du document</a:t>
            </a:r>
            <a:endParaRPr lang="fr-FR" sz="1000" dirty="0">
              <a:solidFill>
                <a:srgbClr val="D51657"/>
              </a:solidFill>
            </a:endParaRPr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11172824" y="6551743"/>
            <a:ext cx="714763" cy="222996"/>
          </a:xfrm>
          <a:prstGeom prst="roundRect">
            <a:avLst/>
          </a:prstGeom>
          <a:noFill/>
          <a:ln>
            <a:solidFill>
              <a:srgbClr val="D516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D51657"/>
                </a:solidFill>
              </a:rPr>
              <a:t> </a:t>
            </a:r>
            <a:fld id="{9DF3BE6F-51CC-4F6A-B4E5-F2EEA9098BD1}" type="slidenum">
              <a:rPr lang="fr-FR" sz="1400" b="1" smtClean="0">
                <a:solidFill>
                  <a:srgbClr val="D51657"/>
                </a:solidFill>
              </a:rPr>
              <a:t>‹N°›</a:t>
            </a:fld>
            <a:endParaRPr lang="fr-FR" sz="1400" b="1" dirty="0">
              <a:solidFill>
                <a:srgbClr val="D51657"/>
              </a:solidFill>
            </a:endParaRPr>
          </a:p>
        </p:txBody>
      </p:sp>
      <p:sp>
        <p:nvSpPr>
          <p:cNvPr id="5" name="Rectangle à coins arrondis 4"/>
          <p:cNvSpPr/>
          <p:nvPr userDrawn="1"/>
        </p:nvSpPr>
        <p:spPr>
          <a:xfrm>
            <a:off x="1552070" y="1016971"/>
            <a:ext cx="10299419" cy="5337808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363522" lvl="0" indent="-504000" algn="l" defTabSz="914354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D51657"/>
              </a:buClr>
              <a:buFont typeface="Wingdings" panose="05000000000000000000" pitchFamily="2" charset="2"/>
              <a:buChar char="q"/>
            </a:pPr>
            <a:r>
              <a:rPr lang="fr-FR" sz="2400" b="1" kern="1200" dirty="0" smtClean="0">
                <a:solidFill>
                  <a:srgbClr val="1F4E79"/>
                </a:solidFill>
                <a:latin typeface="+mn-lt"/>
                <a:ea typeface="+mn-ea"/>
                <a:cs typeface="+mn-cs"/>
              </a:rPr>
              <a:t>Titre 1</a:t>
            </a:r>
          </a:p>
          <a:p>
            <a:pPr marL="742913" lvl="1" indent="-285737" algn="l" defTabSz="914354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5B9BD5"/>
              </a:buClr>
              <a:buFont typeface="Wingdings" panose="05000000000000000000" pitchFamily="2" charset="2"/>
              <a:buChar char="ü"/>
            </a:pPr>
            <a:r>
              <a:rPr lang="fr-FR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Titre 2</a:t>
            </a:r>
          </a:p>
          <a:p>
            <a:pPr marL="1160406" lvl="2" indent="-246051" algn="l" defTabSz="914354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5B9BD5"/>
              </a:buClr>
              <a:buFont typeface="Wingdings" panose="05000000000000000000" pitchFamily="2" charset="2"/>
              <a:buChar char="Ø"/>
            </a:pPr>
            <a:r>
              <a: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Titre 1</a:t>
            </a:r>
          </a:p>
          <a:p>
            <a:pPr marL="800100" lvl="1" indent="-3429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2000" b="1" dirty="0" smtClean="0"/>
          </a:p>
          <a:p>
            <a:pPr marL="342900" lvl="0" indent="-342900" algn="l">
              <a:buFont typeface="Wingdings" panose="05000000000000000000" pitchFamily="2" charset="2"/>
              <a:buChar char="q"/>
            </a:pPr>
            <a:endParaRPr lang="fr-FR" sz="2000" b="1" dirty="0" smtClean="0"/>
          </a:p>
          <a:p>
            <a:pPr marL="342900" lvl="0" indent="-342900" algn="l">
              <a:buFont typeface="Wingdings" panose="05000000000000000000" pitchFamily="2" charset="2"/>
              <a:buChar char="q"/>
            </a:pPr>
            <a:endParaRPr lang="fr-FR" sz="2000" b="1" dirty="0" smtClean="0"/>
          </a:p>
          <a:p>
            <a:pPr marL="342900" lvl="0" indent="-342900" algn="l">
              <a:buFont typeface="Wingdings" panose="05000000000000000000" pitchFamily="2" charset="2"/>
              <a:buChar char="q"/>
              <a:tabLst>
                <a:tab pos="5378450" algn="l"/>
              </a:tabLst>
            </a:pPr>
            <a:endParaRPr lang="fr-FR" sz="2000" b="1" dirty="0" smtClean="0"/>
          </a:p>
        </p:txBody>
      </p:sp>
      <p:sp>
        <p:nvSpPr>
          <p:cNvPr id="10" name="Flèche droite 9"/>
          <p:cNvSpPr/>
          <p:nvPr userDrawn="1"/>
        </p:nvSpPr>
        <p:spPr>
          <a:xfrm>
            <a:off x="854467" y="1215190"/>
            <a:ext cx="1395664" cy="481263"/>
          </a:xfrm>
          <a:prstGeom prst="rightArrow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05" y="6174052"/>
            <a:ext cx="892932" cy="4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15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0EC967-143B-483B-934B-9FBBBB80688C}" type="datetimeFigureOut">
              <a:rPr lang="fr-FR" smtClean="0"/>
              <a:t>20/06/2016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B2C-CA2D-4FFF-8C39-F525BB350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67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7951" y="159858"/>
            <a:ext cx="11700588" cy="854981"/>
          </a:xfrm>
          <a:prstGeom prst="rect">
            <a:avLst/>
          </a:prstGeom>
          <a:solidFill>
            <a:srgbClr val="2E74B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1" y="1246692"/>
            <a:ext cx="11030339" cy="4889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38202" y="6367884"/>
            <a:ext cx="8865639" cy="353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Pied de page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021079" y="6356350"/>
            <a:ext cx="184746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1F4E79"/>
                </a:solidFill>
              </a:defRPr>
            </a:lvl1pPr>
          </a:lstStyle>
          <a:p>
            <a:fld id="{0740E313-FDFD-4659-ACC1-0D4CE7156D4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17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63522" indent="-363522" algn="l" defTabSz="914354" rtl="0" eaLnBrk="1" latinLnBrk="0" hangingPunct="1">
        <a:lnSpc>
          <a:spcPct val="90000"/>
        </a:lnSpc>
        <a:spcBef>
          <a:spcPts val="1000"/>
        </a:spcBef>
        <a:buClr>
          <a:srgbClr val="2E74B5"/>
        </a:buClr>
        <a:buFont typeface="Wingdings" panose="05000000000000000000" pitchFamily="2" charset="2"/>
        <a:buChar char="q"/>
        <a:defRPr sz="2000" b="1" kern="1200">
          <a:solidFill>
            <a:srgbClr val="5B9BD5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lnSpc>
          <a:spcPct val="90000"/>
        </a:lnSpc>
        <a:spcBef>
          <a:spcPts val="500"/>
        </a:spcBef>
        <a:buClr>
          <a:srgbClr val="D51657"/>
        </a:buClr>
        <a:buFont typeface="Wingdings" panose="05000000000000000000" pitchFamily="2" charset="2"/>
        <a:buChar char="ü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60406" indent="-246051" algn="l" defTabSz="914354" rtl="0" eaLnBrk="1" latinLnBrk="0" hangingPunct="1">
        <a:lnSpc>
          <a:spcPct val="90000"/>
        </a:lnSpc>
        <a:spcBef>
          <a:spcPts val="500"/>
        </a:spcBef>
        <a:buClr>
          <a:srgbClr val="D51657"/>
        </a:buClr>
        <a:buFont typeface="Wingdings" panose="05000000000000000000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D51657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D51657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8297" y="1970804"/>
            <a:ext cx="11661912" cy="224338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1F4E79"/>
                </a:solidFill>
              </a:rPr>
              <a:t>Projet Cloud privé UFTMIP</a:t>
            </a:r>
            <a:br>
              <a:rPr lang="fr-FR" dirty="0" smtClean="0">
                <a:solidFill>
                  <a:srgbClr val="1F4E79"/>
                </a:solidFill>
              </a:rPr>
            </a:br>
            <a:endParaRPr lang="fr-FR" dirty="0">
              <a:solidFill>
                <a:srgbClr val="1F4E79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1F4E79"/>
                </a:solidFill>
              </a:rPr>
              <a:t>23 juin 2016</a:t>
            </a:r>
          </a:p>
          <a:p>
            <a:r>
              <a:rPr lang="fr-FR" dirty="0" smtClean="0">
                <a:solidFill>
                  <a:srgbClr val="1F4E79"/>
                </a:solidFill>
              </a:rPr>
              <a:t>Georges SANS</a:t>
            </a:r>
            <a:endParaRPr lang="fr-FR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15448" cy="654567"/>
          </a:xfrm>
        </p:spPr>
        <p:txBody>
          <a:bodyPr/>
          <a:lstStyle/>
          <a:p>
            <a:r>
              <a:rPr lang="fr-FR" dirty="0" smtClean="0"/>
              <a:t>Le plan de </a:t>
            </a:r>
            <a:r>
              <a:rPr lang="fr-FR" dirty="0" smtClean="0"/>
              <a:t>déploiement et actions en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smtClean="0"/>
              <a:t>services hébergés ou en instance de l’être</a:t>
            </a:r>
            <a:endParaRPr lang="fr-FR" dirty="0"/>
          </a:p>
          <a:p>
            <a:pPr lvl="1"/>
            <a:r>
              <a:rPr lang="fr-FR" dirty="0" smtClean="0"/>
              <a:t>SCOUT (Suite collaborative </a:t>
            </a:r>
            <a:r>
              <a:rPr lang="fr-FR" dirty="0" err="1" smtClean="0"/>
              <a:t>inter-universitaire</a:t>
            </a:r>
            <a:r>
              <a:rPr lang="fr-FR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SINAPS (référentiel)</a:t>
            </a:r>
            <a:endParaRPr lang="fr-FR" dirty="0"/>
          </a:p>
          <a:p>
            <a:pPr lvl="1"/>
            <a:r>
              <a:rPr lang="fr-FR" dirty="0" smtClean="0"/>
              <a:t>Hébergement des services SNUT (Annuaire UNR, Sites Web, CAS, </a:t>
            </a:r>
            <a:r>
              <a:rPr lang="fr-FR" dirty="0" smtClean="0"/>
              <a:t>Carte MUT,…)</a:t>
            </a:r>
            <a:endParaRPr lang="fr-FR" dirty="0" smtClean="0"/>
          </a:p>
          <a:p>
            <a:pPr lvl="1"/>
            <a:endParaRPr lang="fr-FR" dirty="0" smtClean="0"/>
          </a:p>
          <a:p>
            <a:pPr marL="452438" lvl="1" indent="-452438">
              <a:spcBef>
                <a:spcPts val="1000"/>
              </a:spcBef>
              <a:buClr>
                <a:srgbClr val="2E74B5"/>
              </a:buClr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1F4E79"/>
                </a:solidFill>
              </a:rPr>
              <a:t>Les actions en cours</a:t>
            </a:r>
          </a:p>
          <a:p>
            <a:pPr lvl="1"/>
            <a:r>
              <a:rPr lang="fr-FR" dirty="0" smtClean="0"/>
              <a:t>Mise </a:t>
            </a:r>
            <a:r>
              <a:rPr lang="fr-FR" dirty="0"/>
              <a:t>en place opérationnelle de l’équipe de MCO</a:t>
            </a:r>
          </a:p>
          <a:p>
            <a:pPr lvl="2"/>
            <a:r>
              <a:rPr lang="fr-FR" dirty="0"/>
              <a:t>Transferts de compétences,  formations</a:t>
            </a:r>
          </a:p>
          <a:p>
            <a:pPr lvl="2"/>
            <a:r>
              <a:rPr lang="fr-FR" dirty="0" smtClean="0"/>
              <a:t>Organisation et mise en œuvre des outils (OTRS, Wiki, OMD,…)</a:t>
            </a:r>
            <a:endParaRPr lang="fr-FR" dirty="0"/>
          </a:p>
          <a:p>
            <a:pPr lvl="1"/>
            <a:r>
              <a:rPr lang="fr-FR" dirty="0" smtClean="0"/>
              <a:t>Etude </a:t>
            </a:r>
            <a:r>
              <a:rPr lang="fr-FR" dirty="0"/>
              <a:t>Economique et Juridique </a:t>
            </a:r>
          </a:p>
          <a:p>
            <a:pPr lvl="2"/>
            <a:r>
              <a:rPr lang="fr-FR" dirty="0"/>
              <a:t>Etudier et de mettre en œuvre le modèle économique et juridique permettant de sécuriser et pérenniser l’activité au sein du CLOUD interuniversitaire.</a:t>
            </a:r>
          </a:p>
          <a:p>
            <a:pPr lvl="1"/>
            <a:r>
              <a:rPr lang="fr-FR" dirty="0" smtClean="0"/>
              <a:t>Mise </a:t>
            </a:r>
            <a:r>
              <a:rPr lang="fr-FR" dirty="0"/>
              <a:t>en place de l’infrastructure de secours (PRA) sur le site </a:t>
            </a:r>
            <a:r>
              <a:rPr lang="fr-FR" dirty="0" smtClean="0"/>
              <a:t>UT2J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144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02748" cy="654567"/>
          </a:xfrm>
        </p:spPr>
        <p:txBody>
          <a:bodyPr/>
          <a:lstStyle/>
          <a:p>
            <a:r>
              <a:rPr lang="fr-FR" dirty="0" smtClean="0"/>
              <a:t>Les perspectives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0" y="1103568"/>
            <a:ext cx="11697087" cy="5525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 smtClean="0"/>
              <a:t>Perspectives d’hébergement sur le cloud :</a:t>
            </a:r>
            <a:endParaRPr lang="fr-FR" dirty="0"/>
          </a:p>
          <a:p>
            <a:pPr lvl="1">
              <a:lnSpc>
                <a:spcPct val="100000"/>
              </a:lnSpc>
            </a:pPr>
            <a:r>
              <a:rPr lang="fr-FR" dirty="0"/>
              <a:t>La plus part des projets du schéma directeur numérique du site;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Diverses demandes d’hébergement issues d’établissements régionaux ou de projets inter-établissements;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Plusieurs projets d’infrastructures pédagogiques en attente de la disponibilité d’infrastructures dédiées;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Une réflexions de déport d’infrastructures sur le </a:t>
            </a:r>
            <a:r>
              <a:rPr lang="fr-FR" dirty="0" smtClean="0"/>
              <a:t>cloud qui a </a:t>
            </a:r>
            <a:r>
              <a:rPr lang="fr-FR" dirty="0"/>
              <a:t>démarré dans les établissements membres du projet.</a:t>
            </a:r>
          </a:p>
          <a:p>
            <a:pPr marL="0" indent="0">
              <a:buNone/>
            </a:pP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5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91648" cy="654567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314451" y="1099681"/>
            <a:ext cx="10515600" cy="51570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0">
            <a:solidFill>
              <a:srgbClr val="1F4E7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endParaRPr lang="fr-FR" sz="3600" b="1" dirty="0" smtClean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Présentation du projet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Structuration de la plateforme CLOUD</a:t>
            </a:r>
            <a:endParaRPr lang="fr-FR" sz="3600" b="1" dirty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Services </a:t>
            </a:r>
            <a:r>
              <a:rPr lang="fr-FR" sz="3600" b="1" dirty="0" smtClean="0">
                <a:solidFill>
                  <a:srgbClr val="1F4E79"/>
                </a:solidFill>
              </a:rPr>
              <a:t>implantés et p</a:t>
            </a:r>
            <a:r>
              <a:rPr lang="fr-FR" sz="3600" b="1" dirty="0" smtClean="0">
                <a:solidFill>
                  <a:srgbClr val="1F4E79"/>
                </a:solidFill>
              </a:rPr>
              <a:t>erspectives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Equipes du CLOUD</a:t>
            </a:r>
            <a:endParaRPr lang="fr-FR" sz="3200" b="1" dirty="0">
              <a:solidFill>
                <a:srgbClr val="1F4E79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17785" y="3976383"/>
            <a:ext cx="10461568" cy="754744"/>
          </a:xfrm>
          <a:prstGeom prst="roundRect">
            <a:avLst/>
          </a:prstGeom>
          <a:solidFill>
            <a:srgbClr val="5B9BD5">
              <a:alpha val="5000"/>
            </a:srgbClr>
          </a:solidFill>
          <a:ln w="254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28148" cy="654567"/>
          </a:xfrm>
        </p:spPr>
        <p:txBody>
          <a:bodyPr/>
          <a:lstStyle/>
          <a:p>
            <a:r>
              <a:rPr lang="fr-FR" dirty="0" smtClean="0"/>
              <a:t>Equipe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0" y="974359"/>
            <a:ext cx="11836400" cy="5525911"/>
          </a:xfrm>
        </p:spPr>
        <p:txBody>
          <a:bodyPr>
            <a:normAutofit/>
          </a:bodyPr>
          <a:lstStyle/>
          <a:p>
            <a:r>
              <a:rPr lang="fr-FR" dirty="0"/>
              <a:t>L’équipe projet « Cloud» a pour objectif :</a:t>
            </a:r>
          </a:p>
          <a:p>
            <a:pPr lvl="1"/>
            <a:r>
              <a:rPr lang="fr-FR" dirty="0" smtClean="0"/>
              <a:t>L’étude de besoin </a:t>
            </a:r>
            <a:r>
              <a:rPr lang="fr-FR" dirty="0" smtClean="0"/>
              <a:t>initiale</a:t>
            </a:r>
            <a:endParaRPr lang="fr-FR" dirty="0" smtClean="0"/>
          </a:p>
          <a:p>
            <a:pPr lvl="1"/>
            <a:r>
              <a:rPr lang="fr-FR" dirty="0" smtClean="0"/>
              <a:t>Les spécifications et la mise en œuvre du cloud privé interuniversitaire.</a:t>
            </a:r>
          </a:p>
          <a:p>
            <a:pPr lvl="2"/>
            <a:r>
              <a:rPr lang="fr-FR" dirty="0" smtClean="0"/>
              <a:t>Qualification et management de la mise en œuvre du projet.</a:t>
            </a:r>
          </a:p>
          <a:p>
            <a:pPr lvl="2"/>
            <a:r>
              <a:rPr lang="fr-FR" dirty="0" smtClean="0"/>
              <a:t>Réalisation étant effectuée par des sous-traitants (Dell, </a:t>
            </a:r>
            <a:r>
              <a:rPr lang="fr-FR" dirty="0" err="1" smtClean="0"/>
              <a:t>Vmware</a:t>
            </a:r>
            <a:r>
              <a:rPr lang="fr-FR" dirty="0" smtClean="0"/>
              <a:t>, ASG)</a:t>
            </a:r>
          </a:p>
          <a:p>
            <a:pPr lvl="1"/>
            <a:r>
              <a:rPr lang="fr-FR" dirty="0" smtClean="0"/>
              <a:t>L’accompagnement des nouveaux besoins</a:t>
            </a:r>
            <a:endParaRPr lang="fr-FR" dirty="0"/>
          </a:p>
          <a:p>
            <a:pPr lvl="2"/>
            <a:r>
              <a:rPr lang="fr-FR" dirty="0" smtClean="0"/>
              <a:t>Sur </a:t>
            </a:r>
            <a:r>
              <a:rPr lang="fr-FR" dirty="0"/>
              <a:t>les nouveaux projets (SCOUT, SINAPS,…),</a:t>
            </a:r>
          </a:p>
          <a:p>
            <a:pPr lvl="2"/>
            <a:r>
              <a:rPr lang="fr-FR" dirty="0"/>
              <a:t>La production d’un catalogue de services CLOUD (portail web de service d’infra, </a:t>
            </a:r>
            <a:r>
              <a:rPr lang="fr-FR" dirty="0" smtClean="0"/>
              <a:t>….).</a:t>
            </a:r>
          </a:p>
          <a:p>
            <a:pPr lvl="1"/>
            <a:r>
              <a:rPr lang="fr-FR" dirty="0" smtClean="0"/>
              <a:t>L’étude </a:t>
            </a:r>
            <a:r>
              <a:rPr lang="fr-FR" dirty="0"/>
              <a:t>du déploiement des </a:t>
            </a:r>
            <a:r>
              <a:rPr lang="fr-FR" dirty="0" smtClean="0"/>
              <a:t>évolutions de la plateforme</a:t>
            </a:r>
            <a:endParaRPr lang="fr-FR" dirty="0"/>
          </a:p>
          <a:p>
            <a:pPr marL="0" lvl="0" indent="0">
              <a:buNone/>
            </a:pPr>
            <a:endParaRPr lang="fr-FR" dirty="0" smtClean="0"/>
          </a:p>
          <a:p>
            <a:r>
              <a:rPr lang="fr-FR" dirty="0" smtClean="0"/>
              <a:t>L’équipe </a:t>
            </a:r>
            <a:r>
              <a:rPr lang="fr-FR" dirty="0"/>
              <a:t>projet multi-établissement est constituée, d’un chef de projet (UT2J), de 2 </a:t>
            </a:r>
            <a:r>
              <a:rPr lang="fr-FR" dirty="0" smtClean="0"/>
              <a:t>chefs </a:t>
            </a:r>
            <a:r>
              <a:rPr lang="fr-FR" dirty="0"/>
              <a:t>de projet adjoint (UT2J et UT3), et de 8 </a:t>
            </a:r>
            <a:r>
              <a:rPr lang="fr-FR" dirty="0" smtClean="0"/>
              <a:t>membres venus des différents établissements.</a:t>
            </a:r>
            <a:endParaRPr lang="fr-FR" dirty="0"/>
          </a:p>
          <a:p>
            <a:pPr lvl="0"/>
            <a:endParaRPr lang="fr-FR" dirty="0" smtClean="0"/>
          </a:p>
          <a:p>
            <a:pPr lvl="0"/>
            <a:endParaRPr lang="fr-FR" dirty="0"/>
          </a:p>
          <a:p>
            <a:pPr marL="0" indent="0">
              <a:buNone/>
            </a:pP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6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429748" cy="654567"/>
          </a:xfrm>
        </p:spPr>
        <p:txBody>
          <a:bodyPr/>
          <a:lstStyle/>
          <a:p>
            <a:r>
              <a:rPr lang="fr-FR" dirty="0" smtClean="0"/>
              <a:t>Equipe de Maintien en Conditions Opérationnelles (MCO)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L’équipe MCO « Cloud» a pour objectif :</a:t>
            </a:r>
          </a:p>
          <a:p>
            <a:pPr lvl="1"/>
            <a:r>
              <a:rPr lang="fr-FR" dirty="0" smtClean="0"/>
              <a:t>Le maintient en condition opérationnelle des infrastructures mise en œuvre pour le CLOUD (durant les heures ouvrées).</a:t>
            </a:r>
          </a:p>
          <a:p>
            <a:pPr lvl="1"/>
            <a:r>
              <a:rPr lang="fr-FR" dirty="0" smtClean="0"/>
              <a:t>Le maintien </a:t>
            </a:r>
            <a:r>
              <a:rPr lang="fr-FR" dirty="0"/>
              <a:t>du catalogue de service CLOUD</a:t>
            </a:r>
          </a:p>
          <a:p>
            <a:pPr lvl="1"/>
            <a:r>
              <a:rPr lang="fr-FR" dirty="0" smtClean="0"/>
              <a:t>L’assistance pour les différents clients des services CLOUD</a:t>
            </a:r>
          </a:p>
          <a:p>
            <a:pPr lvl="1"/>
            <a:r>
              <a:rPr lang="fr-FR" dirty="0" smtClean="0"/>
              <a:t>Le </a:t>
            </a:r>
            <a:r>
              <a:rPr lang="fr-FR" dirty="0" err="1" smtClean="0"/>
              <a:t>reporting</a:t>
            </a:r>
            <a:r>
              <a:rPr lang="fr-FR" dirty="0" smtClean="0"/>
              <a:t> de la gestion globale de l’infrastructure et le prévisionnel sur les investissements</a:t>
            </a:r>
            <a:endParaRPr lang="fr-FR" dirty="0"/>
          </a:p>
          <a:p>
            <a:r>
              <a:rPr lang="fr-FR" dirty="0"/>
              <a:t>Structure </a:t>
            </a:r>
            <a:r>
              <a:rPr lang="fr-FR" dirty="0" smtClean="0"/>
              <a:t>proposée pour </a:t>
            </a:r>
            <a:r>
              <a:rPr lang="fr-FR" dirty="0"/>
              <a:t>les heures ouvrables</a:t>
            </a:r>
          </a:p>
          <a:p>
            <a:pPr lvl="1"/>
            <a:r>
              <a:rPr lang="fr-FR" dirty="0"/>
              <a:t>Une exploitation tournante de la plateforme entre les universités participantes au projet (N1)</a:t>
            </a:r>
          </a:p>
          <a:p>
            <a:pPr lvl="1"/>
            <a:r>
              <a:rPr lang="fr-FR" dirty="0"/>
              <a:t>Un réseau </a:t>
            </a:r>
            <a:r>
              <a:rPr lang="fr-FR" dirty="0" smtClean="0"/>
              <a:t>d’experts </a:t>
            </a:r>
            <a:r>
              <a:rPr lang="fr-FR" dirty="0"/>
              <a:t>sollicité par l’exploitation pour la gestion des incidents complexes ou du paramétrage de plateforme. (N2)</a:t>
            </a:r>
          </a:p>
          <a:p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fr-FR" dirty="0"/>
              <a:t>Composition de l’équipe MCO</a:t>
            </a:r>
          </a:p>
          <a:p>
            <a:pPr lvl="1"/>
            <a:r>
              <a:rPr lang="fr-FR" dirty="0"/>
              <a:t>Un responsable du service (UT2J), un adjoint au responsable (UT3), une équipe d’expert inter </a:t>
            </a:r>
            <a:r>
              <a:rPr lang="fr-FR" dirty="0" smtClean="0"/>
              <a:t>établissement (COMUE, INP, UT3, UT2J)</a:t>
            </a:r>
            <a:endParaRPr lang="fr-FR" dirty="0"/>
          </a:p>
          <a:p>
            <a:pPr marL="0" indent="0">
              <a:buNone/>
            </a:pP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0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461" y="490330"/>
            <a:ext cx="7375058" cy="585087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513" y="4051396"/>
            <a:ext cx="10336696" cy="224338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Des questions ?</a:t>
            </a:r>
            <a:r>
              <a:rPr lang="fr-FR" dirty="0" smtClean="0">
                <a:solidFill>
                  <a:srgbClr val="1F4E79"/>
                </a:solidFill>
              </a:rPr>
              <a:t/>
            </a:r>
            <a:br>
              <a:rPr lang="fr-FR" dirty="0" smtClean="0">
                <a:solidFill>
                  <a:srgbClr val="1F4E79"/>
                </a:solidFill>
              </a:rPr>
            </a:br>
            <a:endParaRPr lang="fr-FR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94017"/>
            <a:ext cx="9328148" cy="654567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314451" y="1099681"/>
            <a:ext cx="10515600" cy="51570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0">
            <a:solidFill>
              <a:srgbClr val="1F4E7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endParaRPr lang="fr-FR" sz="3600" b="1" dirty="0" smtClean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Présentation du projet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>
                <a:solidFill>
                  <a:srgbClr val="1F4E79"/>
                </a:solidFill>
              </a:rPr>
              <a:t>Structuration de la plateforme CLOUD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Services implantés </a:t>
            </a:r>
            <a:r>
              <a:rPr lang="fr-FR" sz="3600" b="1" dirty="0">
                <a:solidFill>
                  <a:srgbClr val="1F4E79"/>
                </a:solidFill>
              </a:rPr>
              <a:t>et </a:t>
            </a:r>
            <a:r>
              <a:rPr lang="fr-FR" sz="3600" b="1" dirty="0" smtClean="0">
                <a:solidFill>
                  <a:srgbClr val="1F4E79"/>
                </a:solidFill>
              </a:rPr>
              <a:t>perspectives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200" b="1" dirty="0">
                <a:solidFill>
                  <a:srgbClr val="1F4E79"/>
                </a:solidFill>
              </a:rPr>
              <a:t>Equipes du </a:t>
            </a:r>
            <a:r>
              <a:rPr lang="fr-FR" sz="3200" b="1" dirty="0" smtClean="0">
                <a:solidFill>
                  <a:srgbClr val="1F4E79"/>
                </a:solidFill>
              </a:rPr>
              <a:t>CLOUD</a:t>
            </a:r>
            <a:endParaRPr lang="fr-FR" sz="2800" b="1" dirty="0">
              <a:solidFill>
                <a:srgbClr val="1F4E79"/>
              </a:solidFill>
            </a:endParaRPr>
          </a:p>
          <a:p>
            <a:pPr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</a:pPr>
            <a:endParaRPr lang="fr-FR" sz="3200" b="1" dirty="0">
              <a:solidFill>
                <a:srgbClr val="1F4E79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72819" y="1951153"/>
            <a:ext cx="10461568" cy="754744"/>
          </a:xfrm>
          <a:prstGeom prst="roundRect">
            <a:avLst/>
          </a:prstGeom>
          <a:solidFill>
            <a:srgbClr val="5B9BD5">
              <a:alpha val="5000"/>
            </a:srgbClr>
          </a:solidFill>
          <a:ln w="254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1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02748" cy="654567"/>
          </a:xfrm>
        </p:spPr>
        <p:txBody>
          <a:bodyPr/>
          <a:lstStyle/>
          <a:p>
            <a:r>
              <a:rPr lang="fr-FR" dirty="0" smtClean="0"/>
              <a:t>Objectifs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Répondre aux enjeux suivants pour l’UFTMIP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Réduire </a:t>
            </a:r>
            <a:r>
              <a:rPr lang="fr-FR" dirty="0"/>
              <a:t>à </a:t>
            </a:r>
            <a:r>
              <a:rPr lang="fr-FR" dirty="0" smtClean="0"/>
              <a:t>terme </a:t>
            </a:r>
            <a:r>
              <a:rPr lang="fr-FR" dirty="0"/>
              <a:t>les coûts </a:t>
            </a:r>
            <a:r>
              <a:rPr lang="fr-FR" dirty="0" smtClean="0"/>
              <a:t>d’infrastructures des établissements</a:t>
            </a:r>
          </a:p>
          <a:p>
            <a:pPr lvl="2"/>
            <a:r>
              <a:rPr lang="fr-FR" dirty="0"/>
              <a:t>« faire mieux avec autant </a:t>
            </a:r>
            <a:r>
              <a:rPr lang="fr-FR" dirty="0" smtClean="0"/>
              <a:t>»</a:t>
            </a:r>
          </a:p>
          <a:p>
            <a:pPr lvl="2"/>
            <a:r>
              <a:rPr lang="fr-FR" dirty="0" smtClean="0"/>
              <a:t>Mutualiser pour améliorer la qualité de service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Accompagner </a:t>
            </a:r>
            <a:r>
              <a:rPr lang="fr-FR" dirty="0"/>
              <a:t>les projets de la communauté éducation / recherche </a:t>
            </a:r>
            <a:r>
              <a:rPr lang="fr-FR" dirty="0" smtClean="0"/>
              <a:t>régionale</a:t>
            </a:r>
          </a:p>
          <a:p>
            <a:pPr lvl="2"/>
            <a:r>
              <a:rPr lang="fr-FR" dirty="0" smtClean="0"/>
              <a:t>Répondre aux besoins projets / collaboration inter établissements</a:t>
            </a:r>
          </a:p>
          <a:p>
            <a:pPr lvl="2"/>
            <a:r>
              <a:rPr lang="fr-FR" dirty="0" smtClean="0"/>
              <a:t>S’ouvrir aux différents acteurs publics</a:t>
            </a:r>
          </a:p>
          <a:p>
            <a:pPr lvl="2"/>
            <a:r>
              <a:rPr lang="fr-FR" dirty="0" smtClean="0"/>
              <a:t>Faciliter </a:t>
            </a:r>
            <a:r>
              <a:rPr lang="fr-FR" dirty="0"/>
              <a:t>la création de synergies autour des projets numérique</a:t>
            </a:r>
            <a:endParaRPr lang="fr-FR" dirty="0" smtClean="0"/>
          </a:p>
          <a:p>
            <a:pPr lvl="1"/>
            <a:endParaRPr lang="fr-FR" dirty="0"/>
          </a:p>
          <a:p>
            <a:pPr lvl="0"/>
            <a:endParaRPr lang="fr-FR" dirty="0"/>
          </a:p>
          <a:p>
            <a:pPr marL="0" indent="0">
              <a:buNone/>
            </a:pPr>
            <a:endParaRPr lang="fr-FR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48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2" y="165441"/>
            <a:ext cx="9336371" cy="654567"/>
          </a:xfrm>
        </p:spPr>
        <p:txBody>
          <a:bodyPr/>
          <a:lstStyle/>
          <a:p>
            <a:r>
              <a:rPr lang="fr-FR" dirty="0" smtClean="0"/>
              <a:t>La réponse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968" y="979235"/>
            <a:ext cx="6651283" cy="5525911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Un cloud bâti sur  3 </a:t>
            </a:r>
            <a:r>
              <a:rPr lang="fr-FR" sz="2000" dirty="0" err="1" smtClean="0">
                <a:solidFill>
                  <a:srgbClr val="C00000"/>
                </a:solidFill>
              </a:rPr>
              <a:t>datacenters</a:t>
            </a:r>
            <a:r>
              <a:rPr lang="fr-FR" sz="2000" dirty="0" smtClean="0">
                <a:solidFill>
                  <a:srgbClr val="C00000"/>
                </a:solidFill>
              </a:rPr>
              <a:t> existants :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/>
              <a:t>1000 m² d’hébergement récemment construits ou rénovés</a:t>
            </a:r>
          </a:p>
          <a:p>
            <a:pPr lvl="1"/>
            <a:r>
              <a:rPr lang="fr-FR" sz="1800" dirty="0" smtClean="0"/>
              <a:t>Université Paul Sabatier (</a:t>
            </a:r>
            <a:r>
              <a:rPr lang="fr-FR" sz="1800" dirty="0" smtClean="0"/>
              <a:t>UT3)</a:t>
            </a:r>
            <a:endParaRPr lang="fr-FR" sz="1800" dirty="0" smtClean="0"/>
          </a:p>
          <a:p>
            <a:pPr lvl="1"/>
            <a:r>
              <a:rPr lang="fr-FR" sz="1800" dirty="0" smtClean="0"/>
              <a:t>Université Jean Jaurès (UT2J)</a:t>
            </a:r>
          </a:p>
          <a:p>
            <a:pPr lvl="1"/>
            <a:r>
              <a:rPr lang="fr-FR" sz="1800" dirty="0" smtClean="0"/>
              <a:t>Espace Clément Ader (ECA)</a:t>
            </a:r>
          </a:p>
          <a:p>
            <a:r>
              <a:rPr lang="fr-FR" sz="2000" dirty="0">
                <a:solidFill>
                  <a:srgbClr val="C00000"/>
                </a:solidFill>
              </a:rPr>
              <a:t>Une plate-forme de service performante et sécurisée</a:t>
            </a:r>
          </a:p>
          <a:p>
            <a:pPr lvl="1"/>
            <a:r>
              <a:rPr lang="fr-FR" sz="1800" dirty="0"/>
              <a:t>Connexion redondée des sites en haut débit sur REMIP</a:t>
            </a:r>
          </a:p>
          <a:p>
            <a:pPr lvl="1"/>
            <a:r>
              <a:rPr lang="fr-FR" sz="1800" dirty="0"/>
              <a:t>Continuité de service (PRA / PCA)</a:t>
            </a:r>
          </a:p>
          <a:p>
            <a:pPr lvl="1"/>
            <a:r>
              <a:rPr lang="fr-FR" sz="1800" dirty="0"/>
              <a:t>Objectif service 24/7</a:t>
            </a:r>
          </a:p>
          <a:p>
            <a:r>
              <a:rPr lang="fr-FR" sz="2000" dirty="0" smtClean="0">
                <a:solidFill>
                  <a:srgbClr val="C00000"/>
                </a:solidFill>
              </a:rPr>
              <a:t>Une construction et une gestion par une équipe multi-établissement 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UT3, </a:t>
            </a:r>
            <a:r>
              <a:rPr lang="fr-FR" sz="2000" dirty="0" smtClean="0"/>
              <a:t>UT2J, INP, COMUE </a:t>
            </a:r>
            <a:endParaRPr lang="fr-FR" sz="2000" dirty="0"/>
          </a:p>
        </p:txBody>
      </p:sp>
      <p:pic>
        <p:nvPicPr>
          <p:cNvPr id="18" name="Picture 4" descr="http://p5.storage.canalblog.com/52/13/722243/94521746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833" y="1031991"/>
            <a:ext cx="5020304" cy="313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Double flèche verticale 18"/>
          <p:cNvSpPr/>
          <p:nvPr/>
        </p:nvSpPr>
        <p:spPr>
          <a:xfrm>
            <a:off x="8245663" y="2518383"/>
            <a:ext cx="182184" cy="14601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Double flèche verticale 19"/>
          <p:cNvSpPr/>
          <p:nvPr/>
        </p:nvSpPr>
        <p:spPr>
          <a:xfrm>
            <a:off x="10557025" y="2518383"/>
            <a:ext cx="149992" cy="146015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Double flèche verticale 20"/>
          <p:cNvSpPr/>
          <p:nvPr/>
        </p:nvSpPr>
        <p:spPr>
          <a:xfrm flipH="1">
            <a:off x="9400034" y="3460259"/>
            <a:ext cx="173905" cy="51828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7976495" y="1756656"/>
            <a:ext cx="712922" cy="759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UT3</a:t>
            </a:r>
            <a:endParaRPr lang="fr-FR" b="1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10278331" y="1750644"/>
            <a:ext cx="712922" cy="759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UT2J</a:t>
            </a:r>
            <a:endParaRPr lang="fr-FR" b="1" dirty="0"/>
          </a:p>
        </p:txBody>
      </p:sp>
      <p:grpSp>
        <p:nvGrpSpPr>
          <p:cNvPr id="9" name="Groupe 8"/>
          <p:cNvGrpSpPr/>
          <p:nvPr/>
        </p:nvGrpSpPr>
        <p:grpSpPr>
          <a:xfrm>
            <a:off x="8625435" y="2351157"/>
            <a:ext cx="1903967" cy="2677010"/>
            <a:chOff x="8498435" y="2859157"/>
            <a:chExt cx="1903967" cy="2677010"/>
          </a:xfrm>
        </p:grpSpPr>
        <p:cxnSp>
          <p:nvCxnSpPr>
            <p:cNvPr id="29" name="Connecteur droit 28"/>
            <p:cNvCxnSpPr/>
            <p:nvPr/>
          </p:nvCxnSpPr>
          <p:spPr>
            <a:xfrm>
              <a:off x="8498435" y="2942721"/>
              <a:ext cx="920489" cy="2593446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flipH="1">
              <a:off x="9418923" y="3675734"/>
              <a:ext cx="28016" cy="1851461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H="1">
              <a:off x="9420776" y="2859157"/>
              <a:ext cx="981626" cy="2668038"/>
            </a:xfrm>
            <a:prstGeom prst="line">
              <a:avLst/>
            </a:prstGeom>
            <a:ln w="38100"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8558637" y="1925875"/>
            <a:ext cx="1844040" cy="910114"/>
            <a:chOff x="8558637" y="1925875"/>
            <a:chExt cx="1844040" cy="910114"/>
          </a:xfrm>
        </p:grpSpPr>
        <p:sp>
          <p:nvSpPr>
            <p:cNvPr id="33" name="Flèche à trois pointes 32"/>
            <p:cNvSpPr/>
            <p:nvPr/>
          </p:nvSpPr>
          <p:spPr>
            <a:xfrm rot="10800000">
              <a:off x="8558637" y="1925875"/>
              <a:ext cx="1844040" cy="910114"/>
            </a:xfrm>
            <a:prstGeom prst="leftRightUp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8850436" y="1975029"/>
              <a:ext cx="1198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PRA/PCA</a:t>
              </a:r>
              <a:endParaRPr lang="fr-FR" dirty="0"/>
            </a:p>
          </p:txBody>
        </p:sp>
      </p:grpSp>
      <p:sp>
        <p:nvSpPr>
          <p:cNvPr id="35" name="Double flèche horizontale 34"/>
          <p:cNvSpPr/>
          <p:nvPr/>
        </p:nvSpPr>
        <p:spPr>
          <a:xfrm>
            <a:off x="7053317" y="3806659"/>
            <a:ext cx="4820061" cy="592970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Interconnexion</a:t>
            </a:r>
            <a:r>
              <a:rPr lang="fr-FR" dirty="0" smtClean="0">
                <a:solidFill>
                  <a:schemeClr val="tx1"/>
                </a:solidFill>
              </a:rPr>
              <a:t> (REMIP)  - </a:t>
            </a:r>
            <a:r>
              <a:rPr lang="fr-FR" b="1" i="1" dirty="0" smtClean="0">
                <a:solidFill>
                  <a:schemeClr val="tx1"/>
                </a:solidFill>
              </a:rPr>
              <a:t>2x10Gps</a:t>
            </a:r>
            <a:endParaRPr lang="fr-FR" b="1" i="1" dirty="0">
              <a:solidFill>
                <a:schemeClr val="tx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0633555" y="4265684"/>
            <a:ext cx="1085433" cy="1109255"/>
            <a:chOff x="10633555" y="4265684"/>
            <a:chExt cx="1085433" cy="1109255"/>
          </a:xfrm>
        </p:grpSpPr>
        <p:sp>
          <p:nvSpPr>
            <p:cNvPr id="36" name="Double flèche verticale 35"/>
            <p:cNvSpPr/>
            <p:nvPr/>
          </p:nvSpPr>
          <p:spPr>
            <a:xfrm>
              <a:off x="10633555" y="4265684"/>
              <a:ext cx="221057" cy="708338"/>
            </a:xfrm>
            <a:prstGeom prst="upDownArrow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8" name="Picture 2" descr="http://upload.wikimedia.org/wikipedia/fr/thumb/f/f7/Logo_renater.svg/1280px-Logo_renater.svg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2467" y="4905034"/>
              <a:ext cx="976521" cy="4699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" name="Rectangle à coins arrondis 38"/>
          <p:cNvSpPr/>
          <p:nvPr/>
        </p:nvSpPr>
        <p:spPr>
          <a:xfrm>
            <a:off x="9159989" y="2783009"/>
            <a:ext cx="712922" cy="759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ECA</a:t>
            </a:r>
            <a:endParaRPr lang="fr-FR" b="1" dirty="0"/>
          </a:p>
        </p:txBody>
      </p:sp>
      <p:grpSp>
        <p:nvGrpSpPr>
          <p:cNvPr id="8" name="Groupe 7"/>
          <p:cNvGrpSpPr/>
          <p:nvPr/>
        </p:nvGrpSpPr>
        <p:grpSpPr>
          <a:xfrm>
            <a:off x="8854582" y="5324475"/>
            <a:ext cx="2008819" cy="929610"/>
            <a:chOff x="8346582" y="5451475"/>
            <a:chExt cx="2008819" cy="929610"/>
          </a:xfrm>
        </p:grpSpPr>
        <p:pic>
          <p:nvPicPr>
            <p:cNvPr id="28" name="Picture 12" descr="http://www.silicon.fr/wp-content/uploads/2011/12/cloud-%C2%A9-Beboy-Fotolia.com_-684x25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9766" y="5819720"/>
              <a:ext cx="1538315" cy="561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8346582" y="5451475"/>
              <a:ext cx="20088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i="1" dirty="0">
                  <a:solidFill>
                    <a:srgbClr val="C00000"/>
                  </a:solidFill>
                </a:rPr>
                <a:t>Gestion centralisée</a:t>
              </a:r>
            </a:p>
          </p:txBody>
        </p:sp>
      </p:grpSp>
      <p:sp>
        <p:nvSpPr>
          <p:cNvPr id="37" name="Espace réservé du contenu 18"/>
          <p:cNvSpPr txBox="1">
            <a:spLocks/>
          </p:cNvSpPr>
          <p:nvPr/>
        </p:nvSpPr>
        <p:spPr>
          <a:xfrm>
            <a:off x="6948488" y="876300"/>
            <a:ext cx="5014912" cy="373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63522" indent="-363522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E74B5"/>
              </a:buClr>
              <a:buFont typeface="Wingdings" panose="05000000000000000000" pitchFamily="2" charset="2"/>
              <a:buChar char="q"/>
              <a:defRPr sz="2000" b="1" kern="1200">
                <a:solidFill>
                  <a:srgbClr val="5B9BD5"/>
                </a:solidFill>
                <a:latin typeface="+mn-lt"/>
                <a:ea typeface="+mn-ea"/>
                <a:cs typeface="+mn-cs"/>
              </a:defRPr>
            </a:lvl1pPr>
            <a:lvl2pPr marL="742913" indent="-285737" algn="l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1657"/>
              </a:buClr>
              <a:buFont typeface="Wingdings" panose="05000000000000000000" pitchFamily="2" charset="2"/>
              <a:buChar char="ü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60406" indent="-246051" algn="l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1657"/>
              </a:buClr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1657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51657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fr-FR" i="1" dirty="0" smtClean="0">
                <a:solidFill>
                  <a:srgbClr val="C00000"/>
                </a:solidFill>
              </a:rPr>
              <a:t>Datacenter Virtuel </a:t>
            </a:r>
            <a:endParaRPr lang="fr-FR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3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4" grpId="0" animBg="1"/>
      <p:bldP spid="35" grpId="0" animBg="1"/>
      <p:bldP spid="39" grpId="0" animBg="1"/>
      <p:bldP spid="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53548" cy="654567"/>
          </a:xfrm>
        </p:spPr>
        <p:txBody>
          <a:bodyPr/>
          <a:lstStyle/>
          <a:p>
            <a:r>
              <a:rPr lang="fr-FR" dirty="0" smtClean="0"/>
              <a:t>Les services offerts par la plate-forme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mise en place d’un « catalogue de services » de type </a:t>
            </a:r>
            <a:r>
              <a:rPr lang="fr-FR" dirty="0" smtClean="0"/>
              <a:t>Cloud,</a:t>
            </a:r>
            <a:endParaRPr lang="fr-FR" dirty="0"/>
          </a:p>
          <a:p>
            <a:pPr lvl="1"/>
            <a:r>
              <a:rPr lang="fr-FR" dirty="0" smtClean="0"/>
              <a:t>Des serveurs virtuels, de la puissance machine</a:t>
            </a:r>
          </a:p>
          <a:p>
            <a:pPr lvl="1"/>
            <a:r>
              <a:rPr lang="fr-FR" dirty="0" smtClean="0"/>
              <a:t>Du stockage, de la protection de données</a:t>
            </a:r>
          </a:p>
          <a:p>
            <a:pPr lvl="1"/>
            <a:r>
              <a:rPr lang="fr-FR" dirty="0" smtClean="0"/>
              <a:t>De l’hébergement d’applicatif</a:t>
            </a:r>
          </a:p>
          <a:p>
            <a:pPr lvl="1"/>
            <a:r>
              <a:rPr lang="fr-FR" dirty="0" smtClean="0"/>
              <a:t>Divers accompagnements aux projets demandeurs</a:t>
            </a:r>
          </a:p>
          <a:p>
            <a:pPr lvl="1"/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 smtClean="0"/>
              <a:t>Accessible </a:t>
            </a:r>
            <a:r>
              <a:rPr lang="fr-FR" dirty="0"/>
              <a:t>aux différents établissements de l’UFTMiP au travers d’un portail web </a:t>
            </a:r>
          </a:p>
          <a:p>
            <a:pPr lvl="1"/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382486" y="528637"/>
            <a:ext cx="9034689" cy="633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altLang="fr-FR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8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91648" cy="654567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314451" y="1099681"/>
            <a:ext cx="10515600" cy="51570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0">
            <a:solidFill>
              <a:srgbClr val="1F4E7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endParaRPr lang="fr-FR" sz="3600" b="1" dirty="0" smtClean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Présentation du projet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Structuration de la plateforme CLOUD</a:t>
            </a:r>
            <a:endParaRPr lang="fr-FR" sz="3600" b="1" dirty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Services implantés </a:t>
            </a:r>
            <a:r>
              <a:rPr lang="fr-FR" sz="3600" b="1" dirty="0">
                <a:solidFill>
                  <a:srgbClr val="1F4E79"/>
                </a:solidFill>
              </a:rPr>
              <a:t>et </a:t>
            </a:r>
            <a:r>
              <a:rPr lang="fr-FR" sz="3600" b="1" dirty="0" smtClean="0">
                <a:solidFill>
                  <a:srgbClr val="1F4E79"/>
                </a:solidFill>
              </a:rPr>
              <a:t>perspectives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200" b="1" dirty="0">
                <a:solidFill>
                  <a:srgbClr val="1F4E79"/>
                </a:solidFill>
              </a:rPr>
              <a:t>Equipes du </a:t>
            </a:r>
            <a:r>
              <a:rPr lang="fr-FR" sz="3200" b="1" dirty="0" smtClean="0">
                <a:solidFill>
                  <a:srgbClr val="1F4E79"/>
                </a:solidFill>
              </a:rPr>
              <a:t>CLOUD</a:t>
            </a:r>
            <a:endParaRPr lang="fr-FR" sz="2800" b="1" dirty="0">
              <a:solidFill>
                <a:srgbClr val="1F4E79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17785" y="2614728"/>
            <a:ext cx="10461568" cy="754744"/>
          </a:xfrm>
          <a:prstGeom prst="roundRect">
            <a:avLst/>
          </a:prstGeom>
          <a:solidFill>
            <a:srgbClr val="5B9BD5">
              <a:alpha val="5000"/>
            </a:srgbClr>
          </a:solidFill>
          <a:ln w="254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1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790769" y="837986"/>
            <a:ext cx="10515600" cy="56774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"/>
          <p:cNvSpPr txBox="1">
            <a:spLocks noChangeArrowheads="1"/>
          </p:cNvSpPr>
          <p:nvPr/>
        </p:nvSpPr>
        <p:spPr bwMode="auto">
          <a:xfrm>
            <a:off x="9431678" y="2851202"/>
            <a:ext cx="9334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fr-F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1848179" y="4925548"/>
            <a:ext cx="8610601" cy="151255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Datacenter multi site du</a:t>
            </a:r>
            <a:r>
              <a:rPr lang="fr-FR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Cloud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Zone de texte 2"/>
          <p:cNvSpPr txBox="1">
            <a:spLocks noChangeArrowheads="1"/>
          </p:cNvSpPr>
          <p:nvPr/>
        </p:nvSpPr>
        <p:spPr bwMode="auto">
          <a:xfrm rot="5400000">
            <a:off x="-851490" y="3548651"/>
            <a:ext cx="42291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36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Cloud Privé UFTMiP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1" name="Groupe 50"/>
          <p:cNvGrpSpPr/>
          <p:nvPr/>
        </p:nvGrpSpPr>
        <p:grpSpPr>
          <a:xfrm>
            <a:off x="9389712" y="5541772"/>
            <a:ext cx="1393644" cy="963562"/>
            <a:chOff x="9885432" y="5448361"/>
            <a:chExt cx="1393644" cy="963562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18014" y="5448361"/>
              <a:ext cx="1328480" cy="747270"/>
            </a:xfrm>
            <a:prstGeom prst="rect">
              <a:avLst/>
            </a:prstGeom>
          </p:spPr>
        </p:pic>
        <p:sp>
          <p:nvSpPr>
            <p:cNvPr id="5" name="ZoneTexte 4"/>
            <p:cNvSpPr txBox="1"/>
            <p:nvPr/>
          </p:nvSpPr>
          <p:spPr>
            <a:xfrm>
              <a:off x="9885432" y="6134924"/>
              <a:ext cx="13936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/>
                <a:t>Equipe MCO Cloud</a:t>
              </a:r>
              <a:endParaRPr lang="fr-FR" sz="1200" b="1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2138344" y="959537"/>
            <a:ext cx="1704035" cy="3834765"/>
            <a:chOff x="2198304" y="594360"/>
            <a:chExt cx="1704035" cy="3834765"/>
          </a:xfrm>
        </p:grpSpPr>
        <p:grpSp>
          <p:nvGrpSpPr>
            <p:cNvPr id="47" name="Groupe 46"/>
            <p:cNvGrpSpPr/>
            <p:nvPr/>
          </p:nvGrpSpPr>
          <p:grpSpPr>
            <a:xfrm>
              <a:off x="2308794" y="1852722"/>
              <a:ext cx="1476375" cy="2495550"/>
              <a:chOff x="3669166" y="723219"/>
              <a:chExt cx="1476375" cy="249555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669166" y="723219"/>
                <a:ext cx="1476375" cy="249555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4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Services Mutualisés </a:t>
                </a:r>
                <a:r>
                  <a:rPr lang="fr-FR" sz="1400" dirty="0" smtClean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fr-FR" sz="1400" dirty="0" smtClean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COMUE</a:t>
                </a:r>
                <a:r>
                  <a:rPr lang="fr-FR" sz="1400" dirty="0" smtClean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" name="Groupe 11"/>
              <p:cNvGrpSpPr/>
              <p:nvPr/>
            </p:nvGrpSpPr>
            <p:grpSpPr>
              <a:xfrm>
                <a:off x="4040641" y="837519"/>
                <a:ext cx="1076325" cy="2238375"/>
                <a:chOff x="0" y="-19050"/>
                <a:chExt cx="1076325" cy="2238375"/>
              </a:xfrm>
            </p:grpSpPr>
            <p:sp>
              <p:nvSpPr>
                <p:cNvPr id="28" name="Organigramme : Disque magnétique 27"/>
                <p:cNvSpPr/>
                <p:nvPr/>
              </p:nvSpPr>
              <p:spPr>
                <a:xfrm>
                  <a:off x="9525" y="-19050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Stockage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Organigramme : Disque magnétique 28"/>
                <p:cNvSpPr/>
                <p:nvPr/>
              </p:nvSpPr>
              <p:spPr>
                <a:xfrm>
                  <a:off x="0" y="56197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Compute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Organigramme : Disque magnétique 29"/>
                <p:cNvSpPr/>
                <p:nvPr/>
              </p:nvSpPr>
              <p:spPr>
                <a:xfrm>
                  <a:off x="0" y="1143000"/>
                  <a:ext cx="1066800" cy="4953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Firewall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Organigramme : Disque magnétique 30"/>
                <p:cNvSpPr/>
                <p:nvPr/>
              </p:nvSpPr>
              <p:spPr>
                <a:xfrm>
                  <a:off x="9525" y="164782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Réseau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7" name="Organigramme : Multidocument 36"/>
            <p:cNvSpPr/>
            <p:nvPr/>
          </p:nvSpPr>
          <p:spPr>
            <a:xfrm>
              <a:off x="2297364" y="682009"/>
              <a:ext cx="1476375" cy="1104900"/>
            </a:xfrm>
            <a:prstGeom prst="flowChartMultidocument">
              <a:avLst/>
            </a:prstGeom>
            <a:solidFill>
              <a:schemeClr val="accent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Catalogue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Services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63" name="Groupe 62"/>
            <p:cNvGrpSpPr/>
            <p:nvPr/>
          </p:nvGrpSpPr>
          <p:grpSpPr>
            <a:xfrm>
              <a:off x="2828006" y="1107543"/>
              <a:ext cx="1074333" cy="910706"/>
              <a:chOff x="6672740" y="735641"/>
              <a:chExt cx="1074333" cy="910706"/>
            </a:xfrm>
          </p:grpSpPr>
          <p:pic>
            <p:nvPicPr>
              <p:cNvPr id="64" name="Image 6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8362" y="735641"/>
                <a:ext cx="572978" cy="572978"/>
              </a:xfrm>
              <a:prstGeom prst="rect">
                <a:avLst/>
              </a:prstGeom>
            </p:spPr>
          </p:pic>
          <p:sp>
            <p:nvSpPr>
              <p:cNvPr id="65" name="ZoneTexte 64"/>
              <p:cNvSpPr txBox="1"/>
              <p:nvPr/>
            </p:nvSpPr>
            <p:spPr>
              <a:xfrm>
                <a:off x="6672740" y="1277015"/>
                <a:ext cx="1074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900" b="1" dirty="0" smtClean="0"/>
                  <a:t>Administrateur</a:t>
                </a:r>
              </a:p>
              <a:p>
                <a:pPr algn="ctr"/>
                <a:r>
                  <a:rPr lang="fr-FR" sz="900" b="1" dirty="0" smtClean="0"/>
                  <a:t>Datacenter Virtuel</a:t>
                </a:r>
                <a:endParaRPr lang="fr-FR" sz="900" b="1" dirty="0"/>
              </a:p>
            </p:txBody>
          </p:sp>
        </p:grpSp>
        <p:sp>
          <p:nvSpPr>
            <p:cNvPr id="87" name="Rectangle 86"/>
            <p:cNvSpPr/>
            <p:nvPr/>
          </p:nvSpPr>
          <p:spPr>
            <a:xfrm>
              <a:off x="2198304" y="594360"/>
              <a:ext cx="1692605" cy="38347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3932854" y="959537"/>
            <a:ext cx="1692605" cy="3834765"/>
            <a:chOff x="3992814" y="594360"/>
            <a:chExt cx="1692605" cy="3834765"/>
          </a:xfrm>
        </p:grpSpPr>
        <p:grpSp>
          <p:nvGrpSpPr>
            <p:cNvPr id="48" name="Groupe 47"/>
            <p:cNvGrpSpPr/>
            <p:nvPr/>
          </p:nvGrpSpPr>
          <p:grpSpPr>
            <a:xfrm>
              <a:off x="4065204" y="1852722"/>
              <a:ext cx="1476375" cy="2505075"/>
              <a:chOff x="5364616" y="723219"/>
              <a:chExt cx="1476375" cy="2505075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364616" y="723219"/>
                <a:ext cx="1476375" cy="250507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40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UT3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3" name="Groupe 12"/>
              <p:cNvGrpSpPr/>
              <p:nvPr/>
            </p:nvGrpSpPr>
            <p:grpSpPr>
              <a:xfrm>
                <a:off x="5726566" y="837519"/>
                <a:ext cx="1076325" cy="2238375"/>
                <a:chOff x="0" y="-19050"/>
                <a:chExt cx="1076325" cy="2238375"/>
              </a:xfrm>
            </p:grpSpPr>
            <p:sp>
              <p:nvSpPr>
                <p:cNvPr id="24" name="Organigramme : Disque magnétique 23"/>
                <p:cNvSpPr/>
                <p:nvPr/>
              </p:nvSpPr>
              <p:spPr>
                <a:xfrm>
                  <a:off x="9525" y="-19050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Stockage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Organigramme : Disque magnétique 24"/>
                <p:cNvSpPr/>
                <p:nvPr/>
              </p:nvSpPr>
              <p:spPr>
                <a:xfrm>
                  <a:off x="0" y="56197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Compute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Organigramme : Disque magnétique 25"/>
                <p:cNvSpPr/>
                <p:nvPr/>
              </p:nvSpPr>
              <p:spPr>
                <a:xfrm>
                  <a:off x="0" y="1143000"/>
                  <a:ext cx="1066800" cy="4953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Firewall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Organigramme : Disque magnétique 26"/>
                <p:cNvSpPr/>
                <p:nvPr/>
              </p:nvSpPr>
              <p:spPr>
                <a:xfrm>
                  <a:off x="9525" y="164782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Réseau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8" name="Organigramme : Multidocument 37"/>
            <p:cNvSpPr/>
            <p:nvPr/>
          </p:nvSpPr>
          <p:spPr>
            <a:xfrm>
              <a:off x="4093779" y="682009"/>
              <a:ext cx="1476375" cy="1104900"/>
            </a:xfrm>
            <a:prstGeom prst="flowChartMultidocumen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Catalogue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Services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70" name="Groupe 69"/>
            <p:cNvGrpSpPr/>
            <p:nvPr/>
          </p:nvGrpSpPr>
          <p:grpSpPr>
            <a:xfrm>
              <a:off x="4598272" y="1092567"/>
              <a:ext cx="1074333" cy="910706"/>
              <a:chOff x="6672740" y="735641"/>
              <a:chExt cx="1074333" cy="910706"/>
            </a:xfrm>
          </p:grpSpPr>
          <p:pic>
            <p:nvPicPr>
              <p:cNvPr id="71" name="Image 7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8362" y="735641"/>
                <a:ext cx="572978" cy="572978"/>
              </a:xfrm>
              <a:prstGeom prst="rect">
                <a:avLst/>
              </a:prstGeom>
            </p:spPr>
          </p:pic>
          <p:sp>
            <p:nvSpPr>
              <p:cNvPr id="72" name="ZoneTexte 71"/>
              <p:cNvSpPr txBox="1"/>
              <p:nvPr/>
            </p:nvSpPr>
            <p:spPr>
              <a:xfrm>
                <a:off x="6672740" y="1277015"/>
                <a:ext cx="1074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900" b="1" dirty="0" smtClean="0"/>
                  <a:t>Administrateur</a:t>
                </a:r>
              </a:p>
              <a:p>
                <a:pPr algn="ctr"/>
                <a:r>
                  <a:rPr lang="fr-FR" sz="900" b="1" dirty="0" smtClean="0"/>
                  <a:t>Datacenter Virtuel</a:t>
                </a:r>
                <a:endParaRPr lang="fr-FR" sz="900" b="1" dirty="0"/>
              </a:p>
            </p:txBody>
          </p:sp>
        </p:grpSp>
        <p:sp>
          <p:nvSpPr>
            <p:cNvPr id="89" name="Rectangle 88"/>
            <p:cNvSpPr/>
            <p:nvPr/>
          </p:nvSpPr>
          <p:spPr>
            <a:xfrm>
              <a:off x="3992814" y="594360"/>
              <a:ext cx="1692605" cy="38347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5727364" y="959537"/>
            <a:ext cx="1692605" cy="3834765"/>
            <a:chOff x="5787324" y="594360"/>
            <a:chExt cx="1692605" cy="3834765"/>
          </a:xfrm>
        </p:grpSpPr>
        <p:grpSp>
          <p:nvGrpSpPr>
            <p:cNvPr id="49" name="Groupe 48"/>
            <p:cNvGrpSpPr/>
            <p:nvPr/>
          </p:nvGrpSpPr>
          <p:grpSpPr>
            <a:xfrm>
              <a:off x="5879273" y="1843197"/>
              <a:ext cx="1428750" cy="2505075"/>
              <a:chOff x="7069591" y="723219"/>
              <a:chExt cx="1428750" cy="250507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7069591" y="723219"/>
                <a:ext cx="1428750" cy="25050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40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UT2J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Groupe 13"/>
              <p:cNvGrpSpPr/>
              <p:nvPr/>
            </p:nvGrpSpPr>
            <p:grpSpPr>
              <a:xfrm>
                <a:off x="7374391" y="856569"/>
                <a:ext cx="1076325" cy="2238375"/>
                <a:chOff x="0" y="-19050"/>
                <a:chExt cx="1076325" cy="2238375"/>
              </a:xfrm>
            </p:grpSpPr>
            <p:sp>
              <p:nvSpPr>
                <p:cNvPr id="20" name="Organigramme : Disque magnétique 19"/>
                <p:cNvSpPr/>
                <p:nvPr/>
              </p:nvSpPr>
              <p:spPr>
                <a:xfrm>
                  <a:off x="9525" y="-19050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Stockage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Organigramme : Disque magnétique 20"/>
                <p:cNvSpPr/>
                <p:nvPr/>
              </p:nvSpPr>
              <p:spPr>
                <a:xfrm>
                  <a:off x="0" y="56197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Compute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Organigramme : Disque magnétique 21"/>
                <p:cNvSpPr/>
                <p:nvPr/>
              </p:nvSpPr>
              <p:spPr>
                <a:xfrm>
                  <a:off x="0" y="1143000"/>
                  <a:ext cx="1066800" cy="4953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Firewall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Organigramme : Disque magnétique 22"/>
                <p:cNvSpPr/>
                <p:nvPr/>
              </p:nvSpPr>
              <p:spPr>
                <a:xfrm>
                  <a:off x="9525" y="164782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Réseau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9" name="Organigramme : Multidocument 38"/>
            <p:cNvSpPr/>
            <p:nvPr/>
          </p:nvSpPr>
          <p:spPr>
            <a:xfrm>
              <a:off x="5844983" y="680138"/>
              <a:ext cx="1476375" cy="1104900"/>
            </a:xfrm>
            <a:prstGeom prst="flowChartMultidocumen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Catalogue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Services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77" name="Groupe 76"/>
            <p:cNvGrpSpPr/>
            <p:nvPr/>
          </p:nvGrpSpPr>
          <p:grpSpPr>
            <a:xfrm>
              <a:off x="6373732" y="1096377"/>
              <a:ext cx="1074333" cy="910706"/>
              <a:chOff x="6672740" y="735641"/>
              <a:chExt cx="1074333" cy="910706"/>
            </a:xfrm>
          </p:grpSpPr>
          <p:pic>
            <p:nvPicPr>
              <p:cNvPr id="78" name="Image 7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8362" y="735641"/>
                <a:ext cx="572978" cy="572978"/>
              </a:xfrm>
              <a:prstGeom prst="rect">
                <a:avLst/>
              </a:prstGeom>
            </p:spPr>
          </p:pic>
          <p:sp>
            <p:nvSpPr>
              <p:cNvPr id="79" name="ZoneTexte 78"/>
              <p:cNvSpPr txBox="1"/>
              <p:nvPr/>
            </p:nvSpPr>
            <p:spPr>
              <a:xfrm>
                <a:off x="6672740" y="1277015"/>
                <a:ext cx="1074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900" b="1" dirty="0" smtClean="0"/>
                  <a:t>Administrateur</a:t>
                </a:r>
              </a:p>
              <a:p>
                <a:pPr algn="ctr"/>
                <a:r>
                  <a:rPr lang="fr-FR" sz="900" b="1" dirty="0" smtClean="0"/>
                  <a:t>Datacenter Virtuel</a:t>
                </a:r>
                <a:endParaRPr lang="fr-FR" sz="900" b="1" dirty="0"/>
              </a:p>
            </p:txBody>
          </p:sp>
        </p:grpSp>
        <p:sp>
          <p:nvSpPr>
            <p:cNvPr id="90" name="Rectangle 89"/>
            <p:cNvSpPr/>
            <p:nvPr/>
          </p:nvSpPr>
          <p:spPr>
            <a:xfrm>
              <a:off x="5787324" y="594360"/>
              <a:ext cx="1692605" cy="38347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1" name="Groupe 100"/>
          <p:cNvGrpSpPr/>
          <p:nvPr/>
        </p:nvGrpSpPr>
        <p:grpSpPr>
          <a:xfrm>
            <a:off x="7510444" y="959537"/>
            <a:ext cx="1692605" cy="3834765"/>
            <a:chOff x="7570404" y="594360"/>
            <a:chExt cx="1692605" cy="3834765"/>
          </a:xfrm>
        </p:grpSpPr>
        <p:grpSp>
          <p:nvGrpSpPr>
            <p:cNvPr id="50" name="Groupe 49"/>
            <p:cNvGrpSpPr/>
            <p:nvPr/>
          </p:nvGrpSpPr>
          <p:grpSpPr>
            <a:xfrm>
              <a:off x="7666933" y="1852722"/>
              <a:ext cx="1457325" cy="2514600"/>
              <a:chOff x="8717416" y="713694"/>
              <a:chExt cx="1457325" cy="25146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8717416" y="713694"/>
                <a:ext cx="1457325" cy="25146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40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" name="Groupe 14"/>
              <p:cNvGrpSpPr/>
              <p:nvPr/>
            </p:nvGrpSpPr>
            <p:grpSpPr>
              <a:xfrm>
                <a:off x="9041266" y="856569"/>
                <a:ext cx="1076325" cy="2238375"/>
                <a:chOff x="0" y="-19050"/>
                <a:chExt cx="1076325" cy="2238375"/>
              </a:xfrm>
            </p:grpSpPr>
            <p:sp>
              <p:nvSpPr>
                <p:cNvPr id="16" name="Organigramme : Disque magnétique 15"/>
                <p:cNvSpPr/>
                <p:nvPr/>
              </p:nvSpPr>
              <p:spPr>
                <a:xfrm>
                  <a:off x="9525" y="-19050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Stockage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Organigramme : Disque magnétique 16"/>
                <p:cNvSpPr/>
                <p:nvPr/>
              </p:nvSpPr>
              <p:spPr>
                <a:xfrm>
                  <a:off x="0" y="56197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Compute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Organigramme : Disque magnétique 17"/>
                <p:cNvSpPr/>
                <p:nvPr/>
              </p:nvSpPr>
              <p:spPr>
                <a:xfrm>
                  <a:off x="0" y="1143000"/>
                  <a:ext cx="1066800" cy="4953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Firewall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Organigramme : Disque magnétique 18"/>
                <p:cNvSpPr/>
                <p:nvPr/>
              </p:nvSpPr>
              <p:spPr>
                <a:xfrm>
                  <a:off x="9525" y="1647825"/>
                  <a:ext cx="1066800" cy="571500"/>
                </a:xfrm>
                <a:prstGeom prst="flowChartMagneticDisk">
                  <a:avLst/>
                </a:prstGeom>
                <a:solidFill>
                  <a:srgbClr val="44546A">
                    <a:lumMod val="20000"/>
                    <a:lumOff val="80000"/>
                  </a:srgbClr>
                </a:solidFill>
                <a:ln w="12700" cap="flat" cmpd="sng" algn="ctr">
                  <a:solidFill>
                    <a:srgbClr val="5B9BD5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1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Réseau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0" name="Organigramme : Multidocument 39"/>
            <p:cNvSpPr/>
            <p:nvPr/>
          </p:nvSpPr>
          <p:spPr>
            <a:xfrm>
              <a:off x="7641907" y="672484"/>
              <a:ext cx="1476375" cy="1104900"/>
            </a:xfrm>
            <a:prstGeom prst="flowChartMultidocumen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Catalogue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 smtClean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Services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fr-FR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84" name="Groupe 83"/>
            <p:cNvGrpSpPr/>
            <p:nvPr/>
          </p:nvGrpSpPr>
          <p:grpSpPr>
            <a:xfrm>
              <a:off x="8179672" y="1107807"/>
              <a:ext cx="1074333" cy="910706"/>
              <a:chOff x="6672740" y="735641"/>
              <a:chExt cx="1074333" cy="910706"/>
            </a:xfrm>
          </p:grpSpPr>
          <p:pic>
            <p:nvPicPr>
              <p:cNvPr id="85" name="Image 8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78362" y="735641"/>
                <a:ext cx="572978" cy="572978"/>
              </a:xfrm>
              <a:prstGeom prst="rect">
                <a:avLst/>
              </a:prstGeom>
            </p:spPr>
          </p:pic>
          <p:sp>
            <p:nvSpPr>
              <p:cNvPr id="86" name="ZoneTexte 85"/>
              <p:cNvSpPr txBox="1"/>
              <p:nvPr/>
            </p:nvSpPr>
            <p:spPr>
              <a:xfrm>
                <a:off x="6672740" y="1277015"/>
                <a:ext cx="1074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900" b="1" dirty="0" smtClean="0"/>
                  <a:t>Administrateur</a:t>
                </a:r>
              </a:p>
              <a:p>
                <a:pPr algn="ctr"/>
                <a:r>
                  <a:rPr lang="fr-FR" sz="900" b="1" dirty="0" smtClean="0"/>
                  <a:t>Datacenter Virtuel</a:t>
                </a:r>
                <a:endParaRPr lang="fr-FR" sz="900" b="1" dirty="0"/>
              </a:p>
            </p:txBody>
          </p:sp>
        </p:grpSp>
        <p:sp>
          <p:nvSpPr>
            <p:cNvPr id="91" name="Rectangle 90"/>
            <p:cNvSpPr/>
            <p:nvPr/>
          </p:nvSpPr>
          <p:spPr>
            <a:xfrm>
              <a:off x="7570404" y="594360"/>
              <a:ext cx="1692605" cy="38347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2180775" y="5001875"/>
            <a:ext cx="2867025" cy="981075"/>
            <a:chOff x="2076450" y="4638675"/>
            <a:chExt cx="2867025" cy="981075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2076450" y="4638675"/>
              <a:ext cx="2867025" cy="981075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fr-FR" dirty="0" smtClean="0"/>
                <a:t>Datacenter UT3</a:t>
              </a:r>
              <a:endParaRPr lang="fr-FR" dirty="0"/>
            </a:p>
          </p:txBody>
        </p:sp>
        <p:sp>
          <p:nvSpPr>
            <p:cNvPr id="43" name="Organigramme : Disque magnétique 42"/>
            <p:cNvSpPr/>
            <p:nvPr/>
          </p:nvSpPr>
          <p:spPr>
            <a:xfrm>
              <a:off x="2134756" y="4715689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Compute</a:t>
              </a:r>
              <a:endParaRPr lang="fr-FR" sz="1200" dirty="0"/>
            </a:p>
          </p:txBody>
        </p:sp>
        <p:sp>
          <p:nvSpPr>
            <p:cNvPr id="92" name="Organigramme : Disque magnétique 91"/>
            <p:cNvSpPr/>
            <p:nvPr/>
          </p:nvSpPr>
          <p:spPr>
            <a:xfrm>
              <a:off x="3091882" y="4715688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Stockage</a:t>
              </a:r>
              <a:endParaRPr lang="fr-FR" sz="1200" dirty="0"/>
            </a:p>
          </p:txBody>
        </p:sp>
        <p:sp>
          <p:nvSpPr>
            <p:cNvPr id="93" name="Organigramme : Disque magnétique 92"/>
            <p:cNvSpPr/>
            <p:nvPr/>
          </p:nvSpPr>
          <p:spPr>
            <a:xfrm>
              <a:off x="4032054" y="4715688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Réseau</a:t>
              </a:r>
              <a:endParaRPr lang="fr-FR" sz="1200" dirty="0"/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5138048" y="5027103"/>
            <a:ext cx="2867025" cy="981075"/>
            <a:chOff x="2076450" y="4638675"/>
            <a:chExt cx="2867025" cy="981075"/>
          </a:xfrm>
        </p:grpSpPr>
        <p:sp>
          <p:nvSpPr>
            <p:cNvPr id="95" name="Rectangle à coins arrondis 94"/>
            <p:cNvSpPr/>
            <p:nvPr/>
          </p:nvSpPr>
          <p:spPr>
            <a:xfrm>
              <a:off x="2076450" y="4638675"/>
              <a:ext cx="2867025" cy="981075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b" anchorCtr="0"/>
            <a:lstStyle/>
            <a:p>
              <a:pPr algn="ctr"/>
              <a:r>
                <a:rPr lang="fr-FR" dirty="0" smtClean="0"/>
                <a:t>Datacenter UT2J</a:t>
              </a:r>
              <a:endParaRPr lang="fr-FR" dirty="0"/>
            </a:p>
          </p:txBody>
        </p:sp>
        <p:sp>
          <p:nvSpPr>
            <p:cNvPr id="96" name="Organigramme : Disque magnétique 95"/>
            <p:cNvSpPr/>
            <p:nvPr/>
          </p:nvSpPr>
          <p:spPr>
            <a:xfrm>
              <a:off x="2134756" y="4715689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Compute</a:t>
              </a:r>
              <a:endParaRPr lang="fr-FR" sz="1200" dirty="0"/>
            </a:p>
          </p:txBody>
        </p:sp>
        <p:sp>
          <p:nvSpPr>
            <p:cNvPr id="97" name="Organigramme : Disque magnétique 96"/>
            <p:cNvSpPr/>
            <p:nvPr/>
          </p:nvSpPr>
          <p:spPr>
            <a:xfrm>
              <a:off x="3091882" y="4715688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Stockage</a:t>
              </a:r>
              <a:endParaRPr lang="fr-FR" sz="1200" dirty="0"/>
            </a:p>
          </p:txBody>
        </p:sp>
        <p:sp>
          <p:nvSpPr>
            <p:cNvPr id="98" name="Organigramme : Disque magnétique 97"/>
            <p:cNvSpPr/>
            <p:nvPr/>
          </p:nvSpPr>
          <p:spPr>
            <a:xfrm>
              <a:off x="4032054" y="4715688"/>
              <a:ext cx="820974" cy="528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Réseau</a:t>
              </a:r>
              <a:endParaRPr lang="fr-FR" sz="1200" dirty="0"/>
            </a:p>
          </p:txBody>
        </p:sp>
      </p:grpSp>
      <p:sp>
        <p:nvSpPr>
          <p:cNvPr id="99" name="Zone de texte 2"/>
          <p:cNvSpPr txBox="1">
            <a:spLocks noChangeArrowheads="1"/>
          </p:cNvSpPr>
          <p:nvPr/>
        </p:nvSpPr>
        <p:spPr bwMode="auto">
          <a:xfrm>
            <a:off x="8488844" y="4868319"/>
            <a:ext cx="9334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fr-F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itre 1"/>
          <p:cNvSpPr>
            <a:spLocks noGrp="1"/>
          </p:cNvSpPr>
          <p:nvPr>
            <p:ph type="title"/>
          </p:nvPr>
        </p:nvSpPr>
        <p:spPr>
          <a:xfrm>
            <a:off x="209553" y="165442"/>
            <a:ext cx="9353548" cy="631510"/>
          </a:xfrm>
        </p:spPr>
        <p:txBody>
          <a:bodyPr/>
          <a:lstStyle/>
          <a:p>
            <a:r>
              <a:rPr lang="fr-FR" dirty="0" smtClean="0"/>
              <a:t>Architecture logique de la plate-forme de services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605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15448" cy="654567"/>
          </a:xfrm>
        </p:spPr>
        <p:txBody>
          <a:bodyPr/>
          <a:lstStyle/>
          <a:p>
            <a:r>
              <a:rPr lang="fr-FR" dirty="0" smtClean="0"/>
              <a:t>Matériel et logiciel de la solution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Matériel</a:t>
            </a:r>
            <a:endParaRPr lang="fr-FR" dirty="0"/>
          </a:p>
          <a:p>
            <a:pPr lvl="1"/>
            <a:r>
              <a:rPr lang="fr-FR" dirty="0" smtClean="0"/>
              <a:t>Serveurs lames DELL type M630 dans un </a:t>
            </a:r>
            <a:r>
              <a:rPr lang="fr-FR" dirty="0" err="1" smtClean="0"/>
              <a:t>chassis</a:t>
            </a:r>
            <a:r>
              <a:rPr lang="fr-FR" dirty="0" smtClean="0"/>
              <a:t> type M1000e</a:t>
            </a:r>
            <a:endParaRPr lang="fr-FR" dirty="0" smtClean="0"/>
          </a:p>
          <a:p>
            <a:pPr lvl="1"/>
            <a:r>
              <a:rPr lang="fr-FR" dirty="0" smtClean="0"/>
              <a:t>Baies de stockage DELL </a:t>
            </a:r>
            <a:r>
              <a:rPr lang="fr-FR" dirty="0" err="1" smtClean="0"/>
              <a:t>Compellent</a:t>
            </a:r>
            <a:r>
              <a:rPr lang="fr-FR" dirty="0" smtClean="0"/>
              <a:t> SC8000 + serveurs NAS FS8600</a:t>
            </a:r>
            <a:endParaRPr lang="fr-FR" dirty="0"/>
          </a:p>
          <a:p>
            <a:pPr lvl="1"/>
            <a:r>
              <a:rPr lang="fr-FR" dirty="0" smtClean="0"/>
              <a:t>Firewall </a:t>
            </a:r>
            <a:r>
              <a:rPr lang="fr-FR" dirty="0" err="1" smtClean="0"/>
              <a:t>StormShield</a:t>
            </a:r>
            <a:r>
              <a:rPr lang="fr-FR" dirty="0" smtClean="0"/>
              <a:t> SN3000</a:t>
            </a:r>
          </a:p>
          <a:p>
            <a:pPr lvl="1"/>
            <a:r>
              <a:rPr lang="fr-FR" dirty="0" smtClean="0"/>
              <a:t>Switch  DELL Force 10 pour le SAN et le NAS</a:t>
            </a:r>
            <a:endParaRPr lang="fr-FR" dirty="0" smtClean="0"/>
          </a:p>
          <a:p>
            <a:pPr lvl="1"/>
            <a:endParaRPr lang="fr-FR" dirty="0" smtClean="0"/>
          </a:p>
          <a:p>
            <a:pPr marL="452438" lvl="1" indent="-452438">
              <a:spcBef>
                <a:spcPts val="1000"/>
              </a:spcBef>
              <a:buClr>
                <a:srgbClr val="2E74B5"/>
              </a:buClr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1F4E79"/>
                </a:solidFill>
              </a:rPr>
              <a:t>Logiciel</a:t>
            </a:r>
            <a:endParaRPr lang="fr-FR" sz="2400" dirty="0">
              <a:solidFill>
                <a:srgbClr val="1F4E79"/>
              </a:solidFill>
            </a:endParaRPr>
          </a:p>
          <a:p>
            <a:pPr lvl="1"/>
            <a:r>
              <a:rPr lang="fr-FR" dirty="0" smtClean="0"/>
              <a:t>Solution portail Cloud de VMware « </a:t>
            </a:r>
            <a:r>
              <a:rPr lang="fr-FR" dirty="0" err="1" smtClean="0"/>
              <a:t>vCloud</a:t>
            </a:r>
            <a:r>
              <a:rPr lang="fr-FR" dirty="0" smtClean="0"/>
              <a:t> suite 6.2 » (</a:t>
            </a:r>
            <a:r>
              <a:rPr lang="fr-FR" dirty="0" err="1" smtClean="0"/>
              <a:t>Vcenter</a:t>
            </a:r>
            <a:r>
              <a:rPr lang="fr-FR" dirty="0" smtClean="0"/>
              <a:t>, </a:t>
            </a:r>
            <a:r>
              <a:rPr lang="fr-FR" dirty="0" err="1" smtClean="0"/>
              <a:t>Vsphere</a:t>
            </a:r>
            <a:r>
              <a:rPr lang="fr-FR" dirty="0" smtClean="0"/>
              <a:t>, </a:t>
            </a:r>
            <a:r>
              <a:rPr lang="fr-FR" dirty="0" err="1" smtClean="0"/>
              <a:t>Vrops</a:t>
            </a:r>
            <a:r>
              <a:rPr lang="fr-FR" dirty="0" smtClean="0"/>
              <a:t>, VRA, …)</a:t>
            </a:r>
            <a:endParaRPr lang="fr-FR" dirty="0"/>
          </a:p>
          <a:p>
            <a:pPr lvl="1"/>
            <a:r>
              <a:rPr lang="fr-FR" dirty="0" smtClean="0"/>
              <a:t>Virtualisation du réseau par VMware « NSX 6.2 »</a:t>
            </a:r>
            <a:endParaRPr lang="fr-FR" dirty="0"/>
          </a:p>
          <a:p>
            <a:pPr lvl="1"/>
            <a:r>
              <a:rPr lang="fr-FR" dirty="0" smtClean="0"/>
              <a:t>Logiciel de sauvegarde Time Navigator ASG version 4.4.2</a:t>
            </a:r>
          </a:p>
          <a:p>
            <a:pPr marL="452438" lvl="1" indent="0">
              <a:buNone/>
            </a:pPr>
            <a:endParaRPr lang="fr-FR" dirty="0" smtClean="0"/>
          </a:p>
          <a:p>
            <a:r>
              <a:rPr lang="fr-FR" dirty="0" smtClean="0"/>
              <a:t>Intégration de la plateforme</a:t>
            </a:r>
          </a:p>
          <a:p>
            <a:pPr lvl="1"/>
            <a:r>
              <a:rPr lang="fr-FR" dirty="0" smtClean="0"/>
              <a:t>Par</a:t>
            </a:r>
            <a:r>
              <a:rPr lang="fr-FR" dirty="0" smtClean="0"/>
              <a:t> DELL / </a:t>
            </a:r>
            <a:r>
              <a:rPr lang="fr-FR" dirty="0" err="1" smtClean="0"/>
              <a:t>Vmware</a:t>
            </a:r>
            <a:r>
              <a:rPr lang="fr-FR" dirty="0" smtClean="0"/>
              <a:t> / et le groupe projet d’ingénieurs inter-établissement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3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3" y="165441"/>
            <a:ext cx="9391648" cy="654567"/>
          </a:xfrm>
        </p:spPr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314451" y="1099681"/>
            <a:ext cx="10515600" cy="51570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0">
            <a:solidFill>
              <a:srgbClr val="1F4E7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endParaRPr lang="fr-FR" sz="3600" b="1" dirty="0" smtClean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Présentation du projet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Structuration de la plateforme CLOUD</a:t>
            </a:r>
            <a:endParaRPr lang="fr-FR" sz="3600" b="1" dirty="0">
              <a:solidFill>
                <a:srgbClr val="1F4E79"/>
              </a:solidFill>
            </a:endParaRP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600" b="1" dirty="0" smtClean="0">
                <a:solidFill>
                  <a:srgbClr val="1F4E79"/>
                </a:solidFill>
              </a:rPr>
              <a:t>Services </a:t>
            </a:r>
            <a:r>
              <a:rPr lang="fr-FR" sz="3600" b="1" dirty="0" smtClean="0">
                <a:solidFill>
                  <a:srgbClr val="1F4E79"/>
                </a:solidFill>
              </a:rPr>
              <a:t>implantés et p</a:t>
            </a:r>
            <a:r>
              <a:rPr lang="fr-FR" sz="3600" b="1" dirty="0" smtClean="0">
                <a:solidFill>
                  <a:srgbClr val="1F4E79"/>
                </a:solidFill>
              </a:rPr>
              <a:t>erspectives</a:t>
            </a:r>
          </a:p>
          <a:p>
            <a:pPr marL="363522" indent="-504000"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  <a:buFont typeface="Wingdings" panose="05000000000000000000" pitchFamily="2" charset="2"/>
              <a:buChar char="q"/>
            </a:pPr>
            <a:r>
              <a:rPr lang="fr-FR" sz="3200" b="1" dirty="0">
                <a:solidFill>
                  <a:srgbClr val="1F4E79"/>
                </a:solidFill>
              </a:rPr>
              <a:t>Equipes du </a:t>
            </a:r>
            <a:r>
              <a:rPr lang="fr-FR" sz="3200" b="1" dirty="0" smtClean="0">
                <a:solidFill>
                  <a:srgbClr val="1F4E79"/>
                </a:solidFill>
              </a:rPr>
              <a:t>CLOUD</a:t>
            </a:r>
            <a:endParaRPr lang="fr-FR" sz="2800" b="1" dirty="0">
              <a:solidFill>
                <a:srgbClr val="1F4E79"/>
              </a:solidFill>
            </a:endParaRPr>
          </a:p>
          <a:p>
            <a:pPr defTabSz="914354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Clr>
                <a:srgbClr val="1F4E79"/>
              </a:buClr>
            </a:pPr>
            <a:endParaRPr lang="fr-FR" sz="3200" b="1" dirty="0">
              <a:solidFill>
                <a:srgbClr val="1F4E79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17785" y="3300521"/>
            <a:ext cx="10461568" cy="754744"/>
          </a:xfrm>
          <a:prstGeom prst="roundRect">
            <a:avLst/>
          </a:prstGeom>
          <a:solidFill>
            <a:srgbClr val="5B9BD5">
              <a:alpha val="5000"/>
            </a:srgbClr>
          </a:solidFill>
          <a:ln w="254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7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3126</TotalTime>
  <Words>447</Words>
  <Application>Microsoft Office PowerPoint</Application>
  <PresentationFormat>Grand écran</PresentationFormat>
  <Paragraphs>182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Wingdings</vt:lpstr>
      <vt:lpstr>Thème Office</vt:lpstr>
      <vt:lpstr>Projet Cloud privé UFTMIP </vt:lpstr>
      <vt:lpstr>sommaire</vt:lpstr>
      <vt:lpstr>Objectifs du projet</vt:lpstr>
      <vt:lpstr>La réponse</vt:lpstr>
      <vt:lpstr>Les services offerts par la plate-forme</vt:lpstr>
      <vt:lpstr>sommaire</vt:lpstr>
      <vt:lpstr>Architecture logique de la plate-forme de services</vt:lpstr>
      <vt:lpstr>Matériel et logiciel de la solution</vt:lpstr>
      <vt:lpstr>sommaire</vt:lpstr>
      <vt:lpstr>Le plan de déploiement et actions en cours</vt:lpstr>
      <vt:lpstr>Les perspectives</vt:lpstr>
      <vt:lpstr>sommaire</vt:lpstr>
      <vt:lpstr>Equipe projet</vt:lpstr>
      <vt:lpstr>Equipe de Maintien en Conditions Opérationnelles (MCO)</vt:lpstr>
      <vt:lpstr>Des questions 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Jean-yves LOPEZ</dc:creator>
  <cp:lastModifiedBy>Travail</cp:lastModifiedBy>
  <cp:revision>275</cp:revision>
  <dcterms:created xsi:type="dcterms:W3CDTF">2015-04-29T15:30:36Z</dcterms:created>
  <dcterms:modified xsi:type="dcterms:W3CDTF">2016-06-20T19:35:48Z</dcterms:modified>
</cp:coreProperties>
</file>